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7" r:id="rId4"/>
    <p:sldId id="261" r:id="rId5"/>
    <p:sldId id="279" r:id="rId6"/>
    <p:sldId id="285" r:id="rId7"/>
    <p:sldId id="276" r:id="rId8"/>
    <p:sldId id="284" r:id="rId9"/>
    <p:sldId id="281" r:id="rId10"/>
    <p:sldId id="282" r:id="rId11"/>
    <p:sldId id="289" r:id="rId12"/>
    <p:sldId id="262" r:id="rId13"/>
    <p:sldId id="286" r:id="rId14"/>
    <p:sldId id="287" r:id="rId15"/>
    <p:sldId id="280" r:id="rId16"/>
    <p:sldId id="29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3"/>
    <p:restoredTop sz="93991"/>
  </p:normalViewPr>
  <p:slideViewPr>
    <p:cSldViewPr snapToGrid="0" snapToObjects="1">
      <p:cViewPr varScale="1">
        <p:scale>
          <a:sx n="109" d="100"/>
          <a:sy n="109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06186-1304-9148-82AF-08AF72345E87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3CD1F-0D12-F041-BDF8-71CE1CA7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92243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E²M²:  Ecological and Epidemiological Modeling in</a:t>
            </a:r>
            <a:r>
              <a:rPr lang="en-US" b="1" dirty="0"/>
              <a:t> </a:t>
            </a:r>
            <a:r>
              <a:rPr lang="en-US" b="1" i="1" dirty="0"/>
              <a:t>Madagascar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4975" y="5605901"/>
            <a:ext cx="7152541" cy="12966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January 13 – January 20, 2019</a:t>
            </a:r>
          </a:p>
          <a:p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177313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solidFill>
                  <a:schemeClr val="tx1"/>
                </a:solidFill>
              </a:rPr>
              <a:t>Tonga </a:t>
            </a:r>
            <a:r>
              <a:rPr lang="en-US" sz="2700" dirty="0" err="1">
                <a:solidFill>
                  <a:schemeClr val="tx1"/>
                </a:solidFill>
              </a:rPr>
              <a:t>soa</a:t>
            </a:r>
            <a:r>
              <a:rPr lang="en-US" sz="2700" dirty="0">
                <a:solidFill>
                  <a:schemeClr val="tx1"/>
                </a:solidFill>
              </a:rPr>
              <a:t>!</a:t>
            </a:r>
          </a:p>
          <a:p>
            <a:r>
              <a:rPr lang="en-US" sz="2700" dirty="0">
                <a:solidFill>
                  <a:schemeClr val="tx1"/>
                </a:solidFill>
              </a:rPr>
              <a:t>Models and </a:t>
            </a:r>
            <a:r>
              <a:rPr lang="en-US" sz="2700">
                <a:solidFill>
                  <a:schemeClr val="tx1"/>
                </a:solidFill>
              </a:rPr>
              <a:t>Data</a:t>
            </a:r>
            <a:r>
              <a:rPr lang="en-US" sz="2700" i="1">
                <a:solidFill>
                  <a:schemeClr val="tx1"/>
                </a:solidFill>
              </a:rPr>
              <a:t>What</a:t>
            </a:r>
            <a:r>
              <a:rPr lang="en-US" sz="2700" i="1" dirty="0">
                <a:solidFill>
                  <a:schemeClr val="tx1"/>
                </a:solidFill>
              </a:rPr>
              <a:t> are we doing here?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73" y="2820937"/>
            <a:ext cx="3832513" cy="26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8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502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, 1571-1630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57684" y="1328502"/>
            <a:ext cx="62863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Used Brahe’s data to fit Copernicus’ model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New Paradigm:</a:t>
            </a:r>
          </a:p>
          <a:p>
            <a:pPr marL="0" indent="0">
              <a:buNone/>
            </a:pPr>
            <a:r>
              <a:rPr lang="en-US" dirty="0"/>
              <a:t>All celestial bodies                                            orbit the sun.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86842" y="2108102"/>
            <a:ext cx="4114800" cy="158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6" y="1403916"/>
            <a:ext cx="2700721" cy="3707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9" y="3612912"/>
            <a:ext cx="3044131" cy="32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0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502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, 1571-1630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57684" y="1328502"/>
            <a:ext cx="62863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Used Brahe’s data to fit Copernicus’ model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New Paradigm:</a:t>
            </a:r>
          </a:p>
          <a:p>
            <a:pPr marL="0" indent="0">
              <a:buNone/>
            </a:pPr>
            <a:r>
              <a:rPr lang="en-US" dirty="0"/>
              <a:t>All celestial bodies                                            orbit the sun.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86842" y="2108102"/>
            <a:ext cx="4114800" cy="158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6" y="1403916"/>
            <a:ext cx="2700721" cy="3707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9" y="3612912"/>
            <a:ext cx="3044131" cy="324508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0" y="5111269"/>
            <a:ext cx="6286316" cy="2658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i="1" dirty="0">
                <a:solidFill>
                  <a:srgbClr val="FFFF00"/>
                </a:solidFill>
              </a:rPr>
              <a:t>A model becomes paradigm when it is overwhelmingly accepted as fact.</a:t>
            </a:r>
          </a:p>
        </p:txBody>
      </p:sp>
    </p:spTree>
    <p:extLst>
      <p:ext uri="{BB962C8B-B14F-4D97-AF65-F5344CB8AC3E}">
        <p14:creationId xmlns:p14="http://schemas.microsoft.com/office/powerpoint/2010/main" val="39313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Utility of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0610"/>
            <a:ext cx="8229600" cy="2143124"/>
          </a:xfrm>
        </p:spPr>
        <p:txBody>
          <a:bodyPr>
            <a:normAutofit/>
          </a:bodyPr>
          <a:lstStyle/>
          <a:p>
            <a:r>
              <a:rPr lang="en-US" dirty="0"/>
              <a:t>“All models are wrong, but some are useful.”</a:t>
            </a:r>
          </a:p>
          <a:p>
            <a:pPr marL="0" indent="0">
              <a:buNone/>
            </a:pPr>
            <a:r>
              <a:rPr lang="en-US" dirty="0"/>
              <a:t>						 – George Box</a:t>
            </a:r>
          </a:p>
          <a:p>
            <a:r>
              <a:rPr lang="en-US" dirty="0"/>
              <a:t>We use models to </a:t>
            </a:r>
            <a:r>
              <a:rPr lang="en-US" dirty="0">
                <a:solidFill>
                  <a:srgbClr val="FFFF00"/>
                </a:solidFill>
              </a:rPr>
              <a:t>predict</a:t>
            </a:r>
            <a:r>
              <a:rPr lang="en-US" dirty="0"/>
              <a:t>, but also to </a:t>
            </a:r>
            <a:r>
              <a:rPr lang="en-US" dirty="0">
                <a:solidFill>
                  <a:srgbClr val="FFFF00"/>
                </a:solidFill>
              </a:rPr>
              <a:t>explain</a:t>
            </a:r>
            <a:r>
              <a:rPr lang="en-US" dirty="0"/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152" r="31323"/>
          <a:stretch/>
        </p:blipFill>
        <p:spPr>
          <a:xfrm>
            <a:off x="3542846" y="1417638"/>
            <a:ext cx="2651565" cy="256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971" y="1417638"/>
            <a:ext cx="2373466" cy="2314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129" y="1417638"/>
            <a:ext cx="2283691" cy="243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2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91" t="-5907" b="12257"/>
          <a:stretch/>
        </p:blipFill>
        <p:spPr>
          <a:xfrm>
            <a:off x="4894438" y="1765561"/>
            <a:ext cx="4098102" cy="3386655"/>
          </a:xfrm>
        </p:spPr>
      </p:pic>
      <p:sp>
        <p:nvSpPr>
          <p:cNvPr id="13" name="Rectangle 12"/>
          <p:cNvSpPr/>
          <p:nvPr/>
        </p:nvSpPr>
        <p:spPr>
          <a:xfrm>
            <a:off x="1245081" y="5452665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45345" y="5392230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Data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352" y="25089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If we can get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to recapture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  <a:r>
              <a:rPr lang="en-US" sz="3600" dirty="0"/>
              <a:t>, then maybe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can help explain what’s going on in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</a:p>
        </p:txBody>
      </p:sp>
      <p:pic>
        <p:nvPicPr>
          <p:cNvPr id="10" name="Content Placeholder 7" descr="basicSI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t="18270" r="34430" b="22491"/>
          <a:stretch/>
        </p:blipFill>
        <p:spPr>
          <a:xfrm>
            <a:off x="418874" y="1938736"/>
            <a:ext cx="4104383" cy="32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94491" y="5155975"/>
            <a:ext cx="3077638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 Fitted to Data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352" y="25089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If we can get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to recapture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  <a:r>
              <a:rPr lang="en-US" sz="3600" dirty="0"/>
              <a:t>, then maybe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can help explain what’s going on in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11682" t="38183" r="31672" b="21034"/>
          <a:stretch/>
        </p:blipFill>
        <p:spPr>
          <a:xfrm>
            <a:off x="646179" y="2286739"/>
            <a:ext cx="7985515" cy="23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6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schedule and materials live  at: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carabrook.github.io</a:t>
            </a:r>
            <a:r>
              <a:rPr lang="en-US" dirty="0"/>
              <a:t>/E2M2.html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06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69741"/>
            <a:ext cx="8516983" cy="509452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Road Map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080" y="173939"/>
            <a:ext cx="9011633" cy="6618421"/>
            <a:chOff x="63080" y="173939"/>
            <a:chExt cx="9011633" cy="6618421"/>
          </a:xfrm>
        </p:grpSpPr>
        <p:sp>
          <p:nvSpPr>
            <p:cNvPr id="7" name="Rectangle 6"/>
            <p:cNvSpPr/>
            <p:nvPr/>
          </p:nvSpPr>
          <p:spPr>
            <a:xfrm rot="3273666">
              <a:off x="752499" y="4124505"/>
              <a:ext cx="1585823" cy="39128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63080" y="1836774"/>
              <a:ext cx="2717073" cy="2100319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Sunday: “Thinking About Data”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Models and Data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Linear regression &amp; simple stats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Exploring and Visualizing Data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Basic statistical modeling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Student introductions &amp; presentations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 dirty="0"/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300" kern="1200" dirty="0"/>
            </a:p>
          </p:txBody>
        </p:sp>
        <p:sp>
          <p:nvSpPr>
            <p:cNvPr id="9" name="Rectangle 8"/>
            <p:cNvSpPr/>
            <p:nvPr/>
          </p:nvSpPr>
          <p:spPr>
            <a:xfrm rot="1109993">
              <a:off x="952070" y="5285395"/>
              <a:ext cx="3406472" cy="39128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452067" y="4351045"/>
              <a:ext cx="2722605" cy="1869004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Monday: “Deeper Thinking About Data”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Intro to Mixed Modeling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Intro to Occupancy Modeling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Mixed modeling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Occupancy modeling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Formulating research questions</a:t>
              </a:r>
              <a:endParaRPr lang="en-US" sz="1300" kern="1200" dirty="0"/>
            </a:p>
          </p:txBody>
        </p:sp>
        <p:sp>
          <p:nvSpPr>
            <p:cNvPr id="11" name="Rectangle 10"/>
            <p:cNvSpPr/>
            <p:nvPr/>
          </p:nvSpPr>
          <p:spPr>
            <a:xfrm rot="14996989">
              <a:off x="3514038" y="4599926"/>
              <a:ext cx="2698985" cy="45719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3357007" y="4331439"/>
              <a:ext cx="2657559" cy="2333899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Tuesday: “Thinking About Mechanism”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Intro to Compartmental Models &amp; Differential Equations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Building mechanistic models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Dynamical Fever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Refining research questions for modeling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Defining a model world</a:t>
              </a:r>
              <a:endParaRPr lang="en-US" sz="1300" kern="1200" dirty="0"/>
            </a:p>
          </p:txBody>
        </p:sp>
        <p:sp>
          <p:nvSpPr>
            <p:cNvPr id="13" name="Rectangle 12"/>
            <p:cNvSpPr/>
            <p:nvPr/>
          </p:nvSpPr>
          <p:spPr>
            <a:xfrm rot="19725807">
              <a:off x="3918195" y="2243931"/>
              <a:ext cx="3425277" cy="39128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3349851" y="1578127"/>
              <a:ext cx="2664647" cy="2439410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Wednesday: “Fitting Models to Data”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Model Fitting in Practice </a:t>
              </a:r>
              <a:r>
                <a:rPr lang="mr-IN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–</a:t>
              </a: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the Basic Concept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Alternative Approaches to Model Fitting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Epidemic Cards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Model Fitting with Epidemic Cards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Model Telephone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 dirty="0"/>
            </a:p>
          </p:txBody>
        </p:sp>
        <p:sp>
          <p:nvSpPr>
            <p:cNvPr id="15" name="Rectangle 14"/>
            <p:cNvSpPr/>
            <p:nvPr/>
          </p:nvSpPr>
          <p:spPr>
            <a:xfrm rot="5846445">
              <a:off x="6689146" y="2667287"/>
              <a:ext cx="2447242" cy="39128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6273193" y="173939"/>
              <a:ext cx="2718109" cy="2499234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Thursday: “Refining Your Work” 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Modeling Extensions: </a:t>
              </a:r>
              <a:r>
                <a:rPr lang="en-US" sz="1300" kern="1200" dirty="0" err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Metapopulation</a:t>
              </a: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Theory, Including Heterogeneity, etc.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Intro to Network Modeling</a:t>
              </a:r>
              <a:endParaRPr lang="en-US" sz="1300" kern="12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Intro to Spatial Modeling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Intro to Network Modeling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Spatial Modeling &amp; Statistics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Final research plans</a:t>
              </a:r>
              <a:endParaRPr lang="en-US" sz="1300" kern="1200" dirty="0"/>
            </a:p>
          </p:txBody>
        </p:sp>
        <p:sp>
          <p:nvSpPr>
            <p:cNvPr id="17" name="Rectangle 16"/>
            <p:cNvSpPr/>
            <p:nvPr/>
          </p:nvSpPr>
          <p:spPr>
            <a:xfrm rot="4524798">
              <a:off x="6085896" y="5013091"/>
              <a:ext cx="2435173" cy="45719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6449675" y="3182029"/>
              <a:ext cx="2625038" cy="2146318"/>
            </a:xfrm>
            <a:custGeom>
              <a:avLst/>
              <a:gdLst>
                <a:gd name="connsiteX0" fmla="*/ 0 w 2615623"/>
                <a:gd name="connsiteY0" fmla="*/ 193785 h 1937852"/>
                <a:gd name="connsiteX1" fmla="*/ 193785 w 2615623"/>
                <a:gd name="connsiteY1" fmla="*/ 0 h 1937852"/>
                <a:gd name="connsiteX2" fmla="*/ 2421838 w 2615623"/>
                <a:gd name="connsiteY2" fmla="*/ 0 h 1937852"/>
                <a:gd name="connsiteX3" fmla="*/ 2615623 w 2615623"/>
                <a:gd name="connsiteY3" fmla="*/ 193785 h 1937852"/>
                <a:gd name="connsiteX4" fmla="*/ 2615623 w 2615623"/>
                <a:gd name="connsiteY4" fmla="*/ 1744067 h 1937852"/>
                <a:gd name="connsiteX5" fmla="*/ 2421838 w 2615623"/>
                <a:gd name="connsiteY5" fmla="*/ 1937852 h 1937852"/>
                <a:gd name="connsiteX6" fmla="*/ 193785 w 2615623"/>
                <a:gd name="connsiteY6" fmla="*/ 1937852 h 1937852"/>
                <a:gd name="connsiteX7" fmla="*/ 0 w 2615623"/>
                <a:gd name="connsiteY7" fmla="*/ 1744067 h 1937852"/>
                <a:gd name="connsiteX8" fmla="*/ 0 w 2615623"/>
                <a:gd name="connsiteY8" fmla="*/ 193785 h 193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5623" h="1937852">
                  <a:moveTo>
                    <a:pt x="0" y="193785"/>
                  </a:moveTo>
                  <a:cubicBezTo>
                    <a:pt x="0" y="86760"/>
                    <a:pt x="86760" y="0"/>
                    <a:pt x="193785" y="0"/>
                  </a:cubicBezTo>
                  <a:lnTo>
                    <a:pt x="2421838" y="0"/>
                  </a:lnTo>
                  <a:cubicBezTo>
                    <a:pt x="2528863" y="0"/>
                    <a:pt x="2615623" y="86760"/>
                    <a:pt x="2615623" y="193785"/>
                  </a:cubicBezTo>
                  <a:lnTo>
                    <a:pt x="2615623" y="1744067"/>
                  </a:lnTo>
                  <a:cubicBezTo>
                    <a:pt x="2615623" y="1851092"/>
                    <a:pt x="2528863" y="1937852"/>
                    <a:pt x="2421838" y="1937852"/>
                  </a:cubicBezTo>
                  <a:lnTo>
                    <a:pt x="193785" y="1937852"/>
                  </a:lnTo>
                  <a:cubicBezTo>
                    <a:pt x="86760" y="1937852"/>
                    <a:pt x="0" y="1851092"/>
                    <a:pt x="0" y="1744067"/>
                  </a:cubicBezTo>
                  <a:lnTo>
                    <a:pt x="0" y="19378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7718" tIns="117718" rIns="117718" bIns="117718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Friday: “Putting it All in Perspective”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Model Evaluation and Comparison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Modeling in Practice: The Lifecycle of a Modeling Project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Model Selection with Age-Prevalence Data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Research plan work time</a:t>
              </a:r>
              <a:endParaRPr lang="en-US" sz="1300" kern="1200" dirty="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128252" y="6120154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Monday: “Sharing Your Work”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Final student presentations</a:t>
              </a:r>
              <a:endParaRPr lang="en-US" sz="1300" kern="1200" dirty="0"/>
            </a:p>
          </p:txBody>
        </p:sp>
      </p:grpSp>
      <p:sp>
        <p:nvSpPr>
          <p:cNvPr id="20" name="Freeform 19"/>
          <p:cNvSpPr/>
          <p:nvPr/>
        </p:nvSpPr>
        <p:spPr>
          <a:xfrm>
            <a:off x="29385" y="685944"/>
            <a:ext cx="2717073" cy="88543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● Lectures</a:t>
            </a:r>
          </a:p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● Tutorials/Activities</a:t>
            </a:r>
          </a:p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● Independent Work</a:t>
            </a:r>
            <a:endParaRPr lang="en-US" sz="1300" kern="1200" dirty="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300" kern="1200" dirty="0"/>
          </a:p>
        </p:txBody>
      </p:sp>
    </p:spTree>
    <p:extLst>
      <p:ext uri="{BB962C8B-B14F-4D97-AF65-F5344CB8AC3E}">
        <p14:creationId xmlns:p14="http://schemas.microsoft.com/office/powerpoint/2010/main" val="11451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sponsors!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07" y="1454310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 HD:Users:robin:Desktop:PNG:pivotlogo-1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526" y="1126486"/>
            <a:ext cx="2512880" cy="233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5427784" y="1463366"/>
            <a:ext cx="2270634" cy="1652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748953" y="5147993"/>
            <a:ext cx="5490841" cy="154561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4D961-E0D5-4649-85DF-4417C0BCF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552" y="3296791"/>
            <a:ext cx="5218894" cy="1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8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71" y="846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http://www.ici3d.org/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747" y="1881904"/>
            <a:ext cx="4096696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 algn="ctr">
              <a:buNone/>
            </a:pPr>
            <a:br>
              <a:rPr lang="en-US" sz="1600" dirty="0"/>
            </a:br>
            <a:r>
              <a:rPr lang="en-US" sz="2500" dirty="0"/>
              <a:t>December 2019, Florida, USA</a:t>
            </a:r>
          </a:p>
          <a:p>
            <a:pPr marL="0" indent="0" algn="ctr">
              <a:buNone/>
            </a:pPr>
            <a:endParaRPr lang="en-US" sz="25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1226" y="1852551"/>
            <a:ext cx="3791896" cy="3179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 algn="ctr">
              <a:buNone/>
            </a:pPr>
            <a:endParaRPr lang="en-US" sz="1600" b="1" i="1" dirty="0"/>
          </a:p>
          <a:p>
            <a:pPr marL="0" indent="0" algn="ctr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13" y="3845958"/>
            <a:ext cx="2517222" cy="1887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72" y="4144886"/>
            <a:ext cx="2524680" cy="189351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75843" y="137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ICI3D: International Clinics on Infectious Disease, Dynamics, and Data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2FD960-98DE-A44F-9C4F-2438D8140B61}"/>
              </a:ext>
            </a:extLst>
          </p:cNvPr>
          <p:cNvSpPr txBox="1">
            <a:spLocks/>
          </p:cNvSpPr>
          <p:nvPr/>
        </p:nvSpPr>
        <p:spPr>
          <a:xfrm>
            <a:off x="791135" y="5513279"/>
            <a:ext cx="4329706" cy="1344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South African Center for Epidemiological Modeling and Analysis (SACEMA)</a:t>
            </a:r>
            <a:r>
              <a:rPr lang="en-US" sz="1800" b="1" i="1" dirty="0"/>
              <a:t>, </a:t>
            </a:r>
            <a:r>
              <a:rPr lang="en-US" sz="1800" b="1" dirty="0"/>
              <a:t>Director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/>
              <a:t>University of Stellenbosch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84A32D-DE47-C94C-96B8-1937DFCF0D07}"/>
              </a:ext>
            </a:extLst>
          </p:cNvPr>
          <p:cNvSpPr txBox="1">
            <a:spLocks/>
          </p:cNvSpPr>
          <p:nvPr/>
        </p:nvSpPr>
        <p:spPr>
          <a:xfrm>
            <a:off x="5531707" y="5733875"/>
            <a:ext cx="3047564" cy="123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ICI3D, Program Director</a:t>
            </a:r>
            <a:endParaRPr lang="en-US" sz="1800" b="1" i="1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Steve </a:t>
            </a:r>
            <a:r>
              <a:rPr lang="en-US" sz="1800" dirty="0" err="1">
                <a:solidFill>
                  <a:srgbClr val="FFFF00"/>
                </a:solidFill>
              </a:rPr>
              <a:t>Bellan</a:t>
            </a:r>
            <a:endParaRPr lang="en-US" sz="18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800" i="1" dirty="0"/>
              <a:t>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310600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301600" cy="764250"/>
          </a:xfrm>
        </p:spPr>
        <p:txBody>
          <a:bodyPr/>
          <a:lstStyle/>
          <a:p>
            <a:r>
              <a:rPr lang="en-US" dirty="0"/>
              <a:t>Physical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51392" y="1612152"/>
            <a:ext cx="2301600" cy="764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Conceptual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002952"/>
            <a:ext cx="2872608" cy="76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Mathematical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6" t="-2381" r="11510" b="53946"/>
          <a:stretch/>
        </p:blipFill>
        <p:spPr>
          <a:xfrm>
            <a:off x="2658547" y="1217094"/>
            <a:ext cx="2337444" cy="174084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4" y="2314315"/>
            <a:ext cx="2371508" cy="2480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974" y="2167602"/>
            <a:ext cx="351790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92" y="5597639"/>
            <a:ext cx="3733800" cy="109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636" y="5029274"/>
            <a:ext cx="4445000" cy="167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801" t="45126" r="5989" b="2356"/>
          <a:stretch/>
        </p:blipFill>
        <p:spPr>
          <a:xfrm>
            <a:off x="2641837" y="3024789"/>
            <a:ext cx="2420989" cy="18875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1159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91" t="-5907" b="12257"/>
          <a:stretch/>
        </p:blipFill>
        <p:spPr>
          <a:xfrm>
            <a:off x="4894438" y="1765561"/>
            <a:ext cx="4098102" cy="3386655"/>
          </a:xfrm>
        </p:spPr>
      </p:pic>
      <p:sp>
        <p:nvSpPr>
          <p:cNvPr id="13" name="Rectangle 12"/>
          <p:cNvSpPr/>
          <p:nvPr/>
        </p:nvSpPr>
        <p:spPr>
          <a:xfrm>
            <a:off x="1245081" y="5452665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45345" y="5392230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Data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352" y="-1651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Generally, the idea of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is to recapitulate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</a:p>
        </p:txBody>
      </p:sp>
      <p:pic>
        <p:nvPicPr>
          <p:cNvPr id="10" name="Content Placeholder 7" descr="basicSI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t="18270" r="34430" b="22491"/>
          <a:stretch/>
        </p:blipFill>
        <p:spPr>
          <a:xfrm>
            <a:off x="418874" y="1938736"/>
            <a:ext cx="4104383" cy="32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85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91" t="-5907" b="12257"/>
          <a:stretch/>
        </p:blipFill>
        <p:spPr>
          <a:xfrm>
            <a:off x="4894438" y="1765561"/>
            <a:ext cx="4098102" cy="3386655"/>
          </a:xfrm>
        </p:spPr>
      </p:pic>
      <p:sp>
        <p:nvSpPr>
          <p:cNvPr id="13" name="Rectangle 12"/>
          <p:cNvSpPr/>
          <p:nvPr/>
        </p:nvSpPr>
        <p:spPr>
          <a:xfrm>
            <a:off x="1245081" y="5452665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45345" y="5392230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Data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352" y="-1651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Generally, the idea of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is to recapitulate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</a:p>
        </p:txBody>
      </p:sp>
      <p:pic>
        <p:nvPicPr>
          <p:cNvPr id="10" name="Content Placeholder 7" descr="basicSI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t="18270" r="34430" b="22491"/>
          <a:stretch/>
        </p:blipFill>
        <p:spPr>
          <a:xfrm>
            <a:off x="418874" y="1938736"/>
            <a:ext cx="4104383" cy="321348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1302" y="89950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But, sometimes,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dirty="0"/>
              <a:t>are complex!</a:t>
            </a:r>
          </a:p>
        </p:txBody>
      </p:sp>
    </p:spTree>
    <p:extLst>
      <p:ext uri="{BB962C8B-B14F-4D97-AF65-F5344CB8AC3E}">
        <p14:creationId xmlns:p14="http://schemas.microsoft.com/office/powerpoint/2010/main" val="240494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502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Claudius </a:t>
            </a:r>
            <a:r>
              <a:rPr lang="en-US" dirty="0" err="1"/>
              <a:t>Ptolemey</a:t>
            </a:r>
            <a:r>
              <a:rPr lang="en-US" dirty="0"/>
              <a:t>, AD 90-168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9099" r="-59099"/>
          <a:stretch>
            <a:fillRect/>
          </a:stretch>
        </p:blipFill>
        <p:spPr>
          <a:xfrm>
            <a:off x="-1325364" y="1417638"/>
            <a:ext cx="6517085" cy="358414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603432" y="1486230"/>
            <a:ext cx="54291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Model:</a:t>
            </a:r>
          </a:p>
          <a:p>
            <a:pPr marL="0" indent="0">
              <a:buNone/>
            </a:pPr>
            <a:r>
              <a:rPr lang="en-US" dirty="0"/>
              <a:t>All planets and moons in the solar system cycle around the Earth (“epicycles”)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Forged </a:t>
            </a:r>
            <a:r>
              <a:rPr lang="en-US" dirty="0">
                <a:solidFill>
                  <a:srgbClr val="FFFF00"/>
                </a:solidFill>
              </a:rPr>
              <a:t>data</a:t>
            </a:r>
            <a:r>
              <a:rPr lang="en-US" dirty="0"/>
              <a:t> to                   support his                             model!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86842" y="2108102"/>
            <a:ext cx="4114800" cy="158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61" y="4008470"/>
            <a:ext cx="2807429" cy="27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502"/>
            <a:ext cx="8229600" cy="1143000"/>
          </a:xfrm>
        </p:spPr>
        <p:txBody>
          <a:bodyPr/>
          <a:lstStyle/>
          <a:p>
            <a:pPr algn="l"/>
            <a:r>
              <a:rPr lang="en-US" dirty="0" err="1"/>
              <a:t>Nicolaus</a:t>
            </a:r>
            <a:r>
              <a:rPr lang="en-US" dirty="0"/>
              <a:t> Copernicus, 1473-1543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98283" y="1486230"/>
            <a:ext cx="564571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Model:</a:t>
            </a:r>
          </a:p>
          <a:p>
            <a:pPr marL="0" indent="0">
              <a:buNone/>
            </a:pPr>
            <a:r>
              <a:rPr lang="en-US" dirty="0"/>
              <a:t>All celestial bodies orbit the sun.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But he didn’t have any </a:t>
            </a:r>
            <a:r>
              <a:rPr lang="en-US" i="1" dirty="0">
                <a:solidFill>
                  <a:srgbClr val="FFFF00"/>
                </a:solidFill>
              </a:rPr>
              <a:t>data</a:t>
            </a:r>
            <a:r>
              <a:rPr lang="en-US" i="1" dirty="0"/>
              <a:t>!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" y="1239364"/>
            <a:ext cx="3434400" cy="4004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54" y="3839436"/>
            <a:ext cx="3018564" cy="301856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18811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70" y="-81906"/>
            <a:ext cx="8229600" cy="1143000"/>
          </a:xfrm>
        </p:spPr>
        <p:txBody>
          <a:bodyPr/>
          <a:lstStyle/>
          <a:p>
            <a:pPr algn="l"/>
            <a:r>
              <a:rPr lang="en-US" dirty="0" err="1"/>
              <a:t>Tycho</a:t>
            </a:r>
            <a:r>
              <a:rPr lang="en-US" dirty="0"/>
              <a:t> Brahe, 1546-1601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57684" y="1016526"/>
            <a:ext cx="628631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Collected very a large amount of precise data but still remained loyal to the Ptolemaic model.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Compromised -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Adapted Model:</a:t>
            </a:r>
          </a:p>
          <a:p>
            <a:pPr marL="0" indent="0">
              <a:buNone/>
            </a:pPr>
            <a:r>
              <a:rPr lang="en-US" dirty="0"/>
              <a:t>The sun and the                                 moon orbit the                                               Earth but                               everything else                             orbits the sun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86842" y="2108102"/>
            <a:ext cx="4114800" cy="158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rcRect l="-60397" r="-60397"/>
          <a:stretch>
            <a:fillRect/>
          </a:stretch>
        </p:blipFill>
        <p:spPr>
          <a:xfrm>
            <a:off x="4178304" y="3064397"/>
            <a:ext cx="6695341" cy="36821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85023" r="-85023"/>
          <a:stretch>
            <a:fillRect/>
          </a:stretch>
        </p:blipFill>
        <p:spPr>
          <a:xfrm>
            <a:off x="-2194365" y="1127946"/>
            <a:ext cx="7282085" cy="4004866"/>
          </a:xfrm>
        </p:spPr>
      </p:pic>
    </p:spTree>
    <p:extLst>
      <p:ext uri="{BB962C8B-B14F-4D97-AF65-F5344CB8AC3E}">
        <p14:creationId xmlns:p14="http://schemas.microsoft.com/office/powerpoint/2010/main" val="512397009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3590</TotalTime>
  <Words>625</Words>
  <Application>Microsoft Macintosh PowerPoint</Application>
  <PresentationFormat>On-screen Show (4:3)</PresentationFormat>
  <Paragraphs>112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Mangal</vt:lpstr>
      <vt:lpstr>Black</vt:lpstr>
      <vt:lpstr>E²M²:  Ecological and Epidemiological Modeling in Madagascar </vt:lpstr>
      <vt:lpstr>Thanks to our sponsors!</vt:lpstr>
      <vt:lpstr>http://www.ici3d.org/</vt:lpstr>
      <vt:lpstr>Types of Models</vt:lpstr>
      <vt:lpstr>PowerPoint Presentation</vt:lpstr>
      <vt:lpstr>PowerPoint Presentation</vt:lpstr>
      <vt:lpstr>Claudius Ptolemey, AD 90-168</vt:lpstr>
      <vt:lpstr>Nicolaus Copernicus, 1473-1543</vt:lpstr>
      <vt:lpstr>Tycho Brahe, 1546-1601</vt:lpstr>
      <vt:lpstr>Johannes Kepler, 1571-1630</vt:lpstr>
      <vt:lpstr>Johannes Kepler, 1571-1630</vt:lpstr>
      <vt:lpstr>The Utility of Models</vt:lpstr>
      <vt:lpstr>PowerPoint Presentation</vt:lpstr>
      <vt:lpstr>PowerPoint Presentation</vt:lpstr>
      <vt:lpstr>Road Map</vt:lpstr>
      <vt:lpstr>Road Map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E²M²:  Ecological and Epidemiological Modeling in Madagascar </dc:title>
  <dc:creator>Cara Brook</dc:creator>
  <cp:lastModifiedBy>Cara Brook</cp:lastModifiedBy>
  <cp:revision>32</cp:revision>
  <cp:lastPrinted>2018-01-13T15:32:08Z</cp:lastPrinted>
  <dcterms:created xsi:type="dcterms:W3CDTF">2016-11-24T11:16:40Z</dcterms:created>
  <dcterms:modified xsi:type="dcterms:W3CDTF">2019-01-13T04:25:22Z</dcterms:modified>
</cp:coreProperties>
</file>